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19"/>
  </p:notesMasterIdLst>
  <p:sldIdLst>
    <p:sldId id="320" r:id="rId2"/>
    <p:sldId id="326" r:id="rId3"/>
    <p:sldId id="323" r:id="rId4"/>
    <p:sldId id="324" r:id="rId5"/>
    <p:sldId id="327" r:id="rId6"/>
    <p:sldId id="329" r:id="rId7"/>
    <p:sldId id="328" r:id="rId8"/>
    <p:sldId id="330" r:id="rId9"/>
    <p:sldId id="332" r:id="rId10"/>
    <p:sldId id="331" r:id="rId11"/>
    <p:sldId id="392" r:id="rId12"/>
    <p:sldId id="333" r:id="rId13"/>
    <p:sldId id="334" r:id="rId14"/>
    <p:sldId id="391" r:id="rId15"/>
    <p:sldId id="335" r:id="rId16"/>
    <p:sldId id="336" r:id="rId17"/>
    <p:sldId id="337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0698" autoAdjust="0"/>
  </p:normalViewPr>
  <p:slideViewPr>
    <p:cSldViewPr snapToGrid="0">
      <p:cViewPr>
        <p:scale>
          <a:sx n="58" d="100"/>
          <a:sy n="58" d="100"/>
        </p:scale>
        <p:origin x="-171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6"/>
    </p:cViewPr>
  </p:sorterViewPr>
  <p:notesViewPr>
    <p:cSldViewPr snapToGrid="0">
      <p:cViewPr varScale="1">
        <p:scale>
          <a:sx n="91" d="100"/>
          <a:sy n="91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15E88-2DC5-481D-9007-2E5582D8065C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F6F1-088C-4924-9CEA-13496FEE8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fld id="{64A0D32B-7ADD-427E-BFF1-7D4B9A4246A2}" type="slidenum">
              <a:rPr lang="he-IL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>
          <a:xfrm>
            <a:off x="4232237" y="937876"/>
            <a:ext cx="4560067" cy="7392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Main topic</a:t>
            </a:r>
            <a:endParaRPr kumimoji="0" lang="en-US" sz="36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4275858" y="3850879"/>
            <a:ext cx="3535612" cy="42076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rtl="0">
              <a:lnSpc>
                <a:spcPts val="2400"/>
              </a:lnSpc>
              <a:spcBef>
                <a:spcPct val="20000"/>
              </a:spcBef>
            </a:pPr>
            <a:r>
              <a:rPr lang="en-US" sz="2100" noProof="0" dirty="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rPr>
              <a:t>Name of presenter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259375" y="1619740"/>
            <a:ext cx="4000503" cy="13792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3300"/>
              </a:lnSpc>
            </a:pPr>
            <a:r>
              <a:rPr lang="en-US" sz="3200" dirty="0" smtClean="0">
                <a:solidFill>
                  <a:srgbClr val="514A77"/>
                </a:solidFill>
                <a:latin typeface="Calibri" panose="020F0502020204030204" pitchFamily="34" charset="0"/>
              </a:rPr>
              <a:t>Name of presentation subject and more if needed</a:t>
            </a:r>
            <a:endParaRPr lang="he-IL" sz="3200" dirty="0" smtClean="0">
              <a:solidFill>
                <a:srgbClr val="514A77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 descr="\\192.168.2.109\3bears_work\3 Bears Clients\Apple\Alma Lasers\ALMA GENERAL BRAND\general template PPT Alma\jpgs\alma_generalppt_grid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7"/>
            <a:ext cx="9152965" cy="6858837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>
          <a:xfrm>
            <a:off x="490525" y="6017034"/>
            <a:ext cx="7985259" cy="0"/>
          </a:xfrm>
          <a:prstGeom prst="line">
            <a:avLst/>
          </a:prstGeom>
          <a:ln>
            <a:solidFill>
              <a:srgbClr val="514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670" y="6211030"/>
            <a:ext cx="1008311" cy="391103"/>
          </a:xfrm>
          <a:prstGeom prst="rect">
            <a:avLst/>
          </a:prstGeom>
          <a:noFill/>
        </p:spPr>
      </p:pic>
      <p:sp>
        <p:nvSpPr>
          <p:cNvPr id="1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396624" y="785758"/>
            <a:ext cx="4235450" cy="1479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00"/>
              </a:lnSpc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402858" y="2345291"/>
            <a:ext cx="4235450" cy="16933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00"/>
              </a:lnSpc>
              <a:buNone/>
              <a:defRPr lang="en-US" sz="3200" kern="1200" baseline="0" dirty="0" smtClean="0">
                <a:solidFill>
                  <a:srgbClr val="514A7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410017" y="4046913"/>
            <a:ext cx="4235450" cy="906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100" kern="1200" baseline="0" noProof="0" dirty="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6607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192.168.2.109\3bears_work\3 Bears Clients\Apple\Alma Lasers\ALMA GENERAL BRAND\general template PPT Alma\jpgs\alma_generalppt_grid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60086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9600" y="3124200"/>
            <a:ext cx="2533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39763" y="3554413"/>
            <a:ext cx="253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999" y="777660"/>
            <a:ext cx="6158077" cy="7392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</a:t>
            </a:r>
            <a:endParaRPr lang="he-I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000" y="1534686"/>
            <a:ext cx="4104000" cy="1606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4400" baseline="0">
                <a:solidFill>
                  <a:srgbClr val="7030A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39995" y="3152359"/>
            <a:ext cx="2677118" cy="42076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he-IL" sz="2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0360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192.168.2.109\3bears_work\3 Bears Clients\Apple\Alma Lasers\ALMA GENERAL BRAND\general template PPT Alma\jpgs\alma_generalppt_grid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60086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9600" y="3124200"/>
            <a:ext cx="2533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39763" y="3554413"/>
            <a:ext cx="253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999" y="777660"/>
            <a:ext cx="6158077" cy="7392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</a:t>
            </a:r>
            <a:endParaRPr lang="he-I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000" y="1534686"/>
            <a:ext cx="4104000" cy="1606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4400" baseline="0">
                <a:solidFill>
                  <a:srgbClr val="7030A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39995" y="3152359"/>
            <a:ext cx="2677118" cy="42076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he-IL" sz="2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2712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2.109\3bears_work\3 Bears Clients\Apple\Alma Lasers\ALMA GENERAL BRAND\general template PPT Alma\jpgs\alma_generalppt_grid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 userDrawn="1"/>
        </p:nvCxnSpPr>
        <p:spPr>
          <a:xfrm>
            <a:off x="490525" y="6017034"/>
            <a:ext cx="7985259" cy="0"/>
          </a:xfrm>
          <a:prstGeom prst="line">
            <a:avLst/>
          </a:prstGeom>
          <a:ln>
            <a:solidFill>
              <a:srgbClr val="514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670" y="6211030"/>
            <a:ext cx="1008311" cy="391103"/>
          </a:xfrm>
          <a:prstGeom prst="rect">
            <a:avLst/>
          </a:prstGeom>
          <a:noFill/>
        </p:spPr>
      </p:pic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27896" y="746125"/>
            <a:ext cx="8500204" cy="119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300"/>
              </a:lnSpc>
              <a:buNone/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27896" y="2146300"/>
            <a:ext cx="8500204" cy="119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300"/>
              </a:lnSpc>
              <a:buNone/>
              <a:defRPr lang="en-US" sz="4000" kern="1200" baseline="0" dirty="0" smtClean="0">
                <a:solidFill>
                  <a:srgbClr val="514A7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23026" y="3636383"/>
            <a:ext cx="8500204" cy="910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300"/>
              </a:lnSpc>
              <a:buNone/>
              <a:defRPr lang="en-US" sz="2400" kern="1200" baseline="0" noProof="0" dirty="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2.109\3bears_work\3 Bears Clients\Apple\Alma Lasers\ALMA GENERAL BRAND\general template PPT Alma\jpgs\alma_generalppt_grid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59797" y="6031526"/>
            <a:ext cx="2243888" cy="3639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A7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2014 Alma Lasers, Ltd. All rights reserved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14A7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0525" y="6017034"/>
            <a:ext cx="7985259" cy="0"/>
          </a:xfrm>
          <a:prstGeom prst="line">
            <a:avLst/>
          </a:prstGeom>
          <a:ln>
            <a:solidFill>
              <a:srgbClr val="514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670" y="6211030"/>
            <a:ext cx="1008311" cy="391103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492536" y="6159759"/>
            <a:ext cx="228434" cy="228434"/>
          </a:xfrm>
          <a:prstGeom prst="ellipse">
            <a:avLst/>
          </a:prstGeom>
          <a:solidFill>
            <a:srgbClr val="514A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Slide Number Placeholder 11"/>
          <p:cNvSpPr txBox="1">
            <a:spLocks/>
          </p:cNvSpPr>
          <p:nvPr userDrawn="1"/>
        </p:nvSpPr>
        <p:spPr>
          <a:xfrm>
            <a:off x="458667" y="6172200"/>
            <a:ext cx="307731" cy="18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1189-BD1C-4D24-B313-8C0A3AE0C88B}" type="slidenum">
              <a:rPr kumimoji="0" lang="he-IL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01803" y="504298"/>
            <a:ext cx="8208797" cy="1184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00"/>
              </a:lnSpc>
              <a:buNone/>
              <a:defRPr lang="en-US" sz="3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1970088"/>
            <a:ext cx="6348297" cy="239395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ts val="2700"/>
              </a:lnSpc>
              <a:buClr>
                <a:srgbClr val="514A77"/>
              </a:buClr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265176" indent="-137160">
              <a:lnSpc>
                <a:spcPts val="2700"/>
              </a:lnSpc>
              <a:buClr>
                <a:srgbClr val="514A77"/>
              </a:buClr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448056" indent="-137160">
              <a:lnSpc>
                <a:spcPts val="2700"/>
              </a:lnSpc>
              <a:buClr>
                <a:srgbClr val="514A77"/>
              </a:buClr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94360" indent="-137160">
              <a:lnSpc>
                <a:spcPts val="2700"/>
              </a:lnSpc>
              <a:buClr>
                <a:srgbClr val="514A77"/>
              </a:buClr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777240" indent="-137160">
              <a:lnSpc>
                <a:spcPts val="2700"/>
              </a:lnSpc>
              <a:buClr>
                <a:srgbClr val="514A77"/>
              </a:buClr>
              <a:buFont typeface="Arial" panose="020B0604020202020204" pitchFamily="34" charset="0"/>
              <a:buChar char="•"/>
              <a:defRPr lang="he-IL" sz="20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890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2.109\3bears_work\3 Bears Clients\Apple\Alma Lasers\ALMA GENERAL BRAND\general template PPT Alma\jpgs\top gr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1"/>
            <a:ext cx="9144000" cy="553916"/>
          </a:xfrm>
          <a:prstGeom prst="rect">
            <a:avLst/>
          </a:prstGeom>
          <a:noFill/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59797" y="6031526"/>
            <a:ext cx="2243888" cy="3639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A7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2014 Alma Lasers, Ltd. All rights reserved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14A7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0525" y="6017034"/>
            <a:ext cx="7985259" cy="0"/>
          </a:xfrm>
          <a:prstGeom prst="line">
            <a:avLst/>
          </a:prstGeom>
          <a:ln>
            <a:solidFill>
              <a:srgbClr val="514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670" y="6211030"/>
            <a:ext cx="1008311" cy="391103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492536" y="6159759"/>
            <a:ext cx="228434" cy="228434"/>
          </a:xfrm>
          <a:prstGeom prst="ellipse">
            <a:avLst/>
          </a:prstGeom>
          <a:solidFill>
            <a:srgbClr val="514A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Slide Number Placeholder 11"/>
          <p:cNvSpPr txBox="1">
            <a:spLocks/>
          </p:cNvSpPr>
          <p:nvPr userDrawn="1"/>
        </p:nvSpPr>
        <p:spPr>
          <a:xfrm>
            <a:off x="458667" y="6172200"/>
            <a:ext cx="307731" cy="18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1189-BD1C-4D24-B313-8C0A3AE0C88B}" type="slidenum">
              <a:rPr kumimoji="0" lang="he-IL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31800" y="927100"/>
            <a:ext cx="8039100" cy="4813300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ts val="2700"/>
              </a:lnSpc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buClr>
                <a:srgbClr val="514A77"/>
              </a:buClr>
              <a:buFont typeface="Arial" pitchFamily="34" charset="0"/>
              <a:buChar char="•"/>
              <a:defRPr lang="he-IL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algn="l" rtl="0">
              <a:lnSpc>
                <a:spcPts val="27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Alma Lasers is a global innovator of laser, light-based, radiofrequency and ultrasound solutions for the aesthetic and surgical markets. Alma Lasers has been at the forefront of multi-technology systems, revolutionizing existing treatment methods and working to serve the varied and growing needs of both patients and practitioners around the world.</a:t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41325" y="110543"/>
            <a:ext cx="8208797" cy="327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kern="1200" baseline="0" dirty="0" smtClean="0">
                <a:solidFill>
                  <a:srgbClr val="514A77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03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2.109\3bears_work\3 Bears Clients\Apple\Alma Lasers\ALMA GENERAL BRAND\general template PPT Alma\jpgs\top gr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1"/>
            <a:ext cx="9144000" cy="553916"/>
          </a:xfrm>
          <a:prstGeom prst="rect">
            <a:avLst/>
          </a:prstGeom>
          <a:noFill/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59797" y="6031526"/>
            <a:ext cx="2243888" cy="3639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4A7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2014 Alma Lasers, Ltd. All rights reserved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14A7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0525" y="6017034"/>
            <a:ext cx="7985259" cy="0"/>
          </a:xfrm>
          <a:prstGeom prst="line">
            <a:avLst/>
          </a:prstGeom>
          <a:ln>
            <a:solidFill>
              <a:srgbClr val="514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192.168.2.109\3bears_work\3 Bears Clients\Apple\Alma Lasers\ALMA GENERAL BRAND\general template PPT Alma\jpgs\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670" y="6211030"/>
            <a:ext cx="1008311" cy="391103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492536" y="6159759"/>
            <a:ext cx="228434" cy="228434"/>
          </a:xfrm>
          <a:prstGeom prst="ellipse">
            <a:avLst/>
          </a:prstGeom>
          <a:solidFill>
            <a:srgbClr val="514A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Slide Number Placeholder 11"/>
          <p:cNvSpPr txBox="1">
            <a:spLocks/>
          </p:cNvSpPr>
          <p:nvPr userDrawn="1"/>
        </p:nvSpPr>
        <p:spPr>
          <a:xfrm>
            <a:off x="458667" y="6172200"/>
            <a:ext cx="307731" cy="18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1189-BD1C-4D24-B313-8C0A3AE0C88B}" type="slidenum">
              <a:rPr kumimoji="0" lang="he-IL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31800" y="927100"/>
            <a:ext cx="4978400" cy="4813300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ts val="2700"/>
              </a:lnSpc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buClr>
                <a:srgbClr val="514A77"/>
              </a:buClr>
              <a:buFont typeface="Arial" pitchFamily="34" charset="0"/>
              <a:buChar char="•"/>
              <a:defRPr lang="he-IL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algn="l" rtl="0">
              <a:lnSpc>
                <a:spcPts val="27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Alma Lasers is a global innovator of laser, light-based, radiofrequency and ultrasound solutions for the aesthetic and surgical markets. Alma Lasers has been at the forefront of multi-technology systems, revolutionizing existing treatment methods and working to serve the varied and growing needs of both patients and practitioners around the world.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562600" y="927100"/>
            <a:ext cx="2908300" cy="48387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endParaRPr lang="he-IL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41325" y="110543"/>
            <a:ext cx="8208797" cy="327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kern="1200" baseline="0" dirty="0" smtClean="0">
                <a:solidFill>
                  <a:srgbClr val="514A77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03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192.168.2.109\3bears_work\3 Bears Clients\Apple\Alma Lasers\ALMA GENERAL BRAND\general template PPT Alma\jpgs\top gr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1"/>
            <a:ext cx="9144000" cy="553916"/>
          </a:xfrm>
          <a:prstGeom prst="rect">
            <a:avLst/>
          </a:prstGeom>
          <a:noFill/>
        </p:spPr>
      </p:pic>
      <p:sp>
        <p:nvSpPr>
          <p:cNvPr id="13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381000" y="927100"/>
            <a:ext cx="8089900" cy="1854200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ts val="2700"/>
              </a:lnSpc>
              <a:buNone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514A77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buClr>
                <a:srgbClr val="514A77"/>
              </a:buClr>
              <a:buFont typeface="Arial" pitchFamily="34" charset="0"/>
              <a:buChar char="•"/>
              <a:defRPr lang="he-IL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algn="l" rtl="0">
              <a:lnSpc>
                <a:spcPts val="27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Alma Lasers is a global innovator of laser, light-based, radiofrequency and ultrasound solutions for the aesthetic and surgical markets. Alma Lasers has been at the forefront of multi-technology systems, revolutionizing existing treatment methods and working to serve the varied and growing needs of both patients and practitioners around the world.</a:t>
            </a:r>
            <a:endParaRPr lang="he-IL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81000" y="2968625"/>
            <a:ext cx="8089900" cy="36512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Oval 5"/>
          <p:cNvSpPr/>
          <p:nvPr userDrawn="1"/>
        </p:nvSpPr>
        <p:spPr>
          <a:xfrm>
            <a:off x="444911" y="169487"/>
            <a:ext cx="228434" cy="228434"/>
          </a:xfrm>
          <a:prstGeom prst="ellipse">
            <a:avLst/>
          </a:prstGeom>
          <a:solidFill>
            <a:srgbClr val="514A7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Slide Number Placeholder 11"/>
          <p:cNvSpPr txBox="1">
            <a:spLocks/>
          </p:cNvSpPr>
          <p:nvPr userDrawn="1"/>
        </p:nvSpPr>
        <p:spPr>
          <a:xfrm>
            <a:off x="411042" y="181928"/>
            <a:ext cx="307731" cy="18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1189-BD1C-4D24-B313-8C0A3AE0C88B}" type="slidenum">
              <a:rPr kumimoji="0" lang="he-IL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715508" y="110543"/>
            <a:ext cx="7475992" cy="327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kern="1200" baseline="0" dirty="0" smtClean="0">
                <a:solidFill>
                  <a:srgbClr val="514A77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2pPr>
            <a:lvl3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defRPr kumimoji="0" lang="en-US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4pPr>
            <a:lvl5pPr>
              <a:defRPr kumimoji="0" lang="he-IL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0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2.109\3bears_work\3 Bears Clients\Apple\Alma Lasers\ALMA GENERAL BRAND\general template PPT Alma\jpgs\alma_generalppt_grid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</p:spPr>
      </p:pic>
      <p:pic>
        <p:nvPicPr>
          <p:cNvPr id="4" name="Picture 3" descr="\\192.168.2.109\3bears_work\3 Bears Clients\Apple\Alma Lasers\ALMA GENERAL BRAND\general template PPT Alma\jpgs\white-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099" y="5350159"/>
            <a:ext cx="1658847" cy="640159"/>
          </a:xfrm>
          <a:prstGeom prst="rect">
            <a:avLst/>
          </a:prstGeom>
          <a:noFill/>
        </p:spPr>
      </p:pic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159000" y="1981200"/>
            <a:ext cx="4749800" cy="2438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300"/>
              </a:lnSpc>
              <a:defRPr lang="en-US" sz="320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THANK YOU FOR</a:t>
            </a:r>
          </a:p>
          <a:p>
            <a:pPr lvl="0"/>
            <a:r>
              <a:rPr lang="en-US" dirty="0" smtClean="0"/>
              <a:t>JOINING OUR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92.168.2.109\3bears_work\3 Bears Clients\Apple\Alma Lasers\ALMA GENERAL BRAND\general template PPT Alma\jpgs\alma_generalppt_grid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8"/>
          </a:xfrm>
          <a:prstGeom prst="rect">
            <a:avLst/>
          </a:prstGeom>
          <a:noFill/>
        </p:spPr>
      </p:pic>
      <p:pic>
        <p:nvPicPr>
          <p:cNvPr id="4" name="Picture 3" descr="\\192.168.2.109\3bears_work\3 Bears Clients\Apple\Alma Lasers\ALMA GENERAL BRAND\general template PPT Alma\jpgs\white-alma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199" y="2679205"/>
            <a:ext cx="2031101" cy="7838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7101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5" r:id="rId3"/>
    <p:sldLayoutId id="2147483656" r:id="rId4"/>
    <p:sldLayoutId id="2147483668" r:id="rId5"/>
    <p:sldLayoutId id="2147483661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2" descr="C:\Users\yossi-1\Desktop\Pixel QSW Tips\All Tip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8" y="1151317"/>
            <a:ext cx="5738812" cy="43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images.bestofferscasino.co.uk/813/00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46" y="995434"/>
            <a:ext cx="1502837" cy="15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-44450"/>
            <a:ext cx="9923463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984875" y="2035175"/>
            <a:ext cx="879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10-15</a:t>
            </a:r>
            <a:r>
              <a:rPr lang="el-GR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μ</a:t>
            </a:r>
            <a:r>
              <a:rPr lang="en-US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</a:t>
            </a:r>
            <a:endParaRPr lang="el-GR" altLang="en-US" sz="1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973638" y="2835275"/>
            <a:ext cx="974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50-150</a:t>
            </a:r>
            <a:r>
              <a:rPr lang="el-GR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μ</a:t>
            </a:r>
            <a:r>
              <a:rPr lang="en-US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</a:t>
            </a:r>
            <a:endParaRPr lang="el-GR" altLang="en-US" sz="1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653" name="AutoShape 7"/>
          <p:cNvSpPr>
            <a:spLocks/>
          </p:cNvSpPr>
          <p:nvPr/>
        </p:nvSpPr>
        <p:spPr bwMode="auto">
          <a:xfrm>
            <a:off x="6889750" y="1968500"/>
            <a:ext cx="134938" cy="333375"/>
          </a:xfrm>
          <a:prstGeom prst="leftBrace">
            <a:avLst>
              <a:gd name="adj1" fmla="val 19776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en-US" sz="2400" b="1"/>
          </a:p>
        </p:txBody>
      </p:sp>
      <p:sp>
        <p:nvSpPr>
          <p:cNvPr id="27654" name="AutoShape 8"/>
          <p:cNvSpPr>
            <a:spLocks/>
          </p:cNvSpPr>
          <p:nvPr/>
        </p:nvSpPr>
        <p:spPr bwMode="auto">
          <a:xfrm>
            <a:off x="5969000" y="2625725"/>
            <a:ext cx="203200" cy="708025"/>
          </a:xfrm>
          <a:prstGeom prst="leftBrace">
            <a:avLst>
              <a:gd name="adj1" fmla="val 27891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en-US" sz="2400" b="1"/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7010400" y="1903413"/>
            <a:ext cx="3857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Calibri" pitchFamily="34" charset="0"/>
              </a:rPr>
              <a:t>sc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6088063" y="2755900"/>
            <a:ext cx="4937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Calibri" pitchFamily="34" charset="0"/>
              </a:rPr>
              <a:t>epi</a:t>
            </a:r>
          </a:p>
        </p:txBody>
      </p:sp>
      <p:sp>
        <p:nvSpPr>
          <p:cNvPr id="27657" name="AutoShape 8"/>
          <p:cNvSpPr>
            <a:spLocks/>
          </p:cNvSpPr>
          <p:nvPr/>
        </p:nvSpPr>
        <p:spPr bwMode="auto">
          <a:xfrm>
            <a:off x="4657725" y="2657475"/>
            <a:ext cx="146050" cy="4227513"/>
          </a:xfrm>
          <a:prstGeom prst="leftBrace">
            <a:avLst>
              <a:gd name="adj1" fmla="val 27740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en-US" sz="2400" b="1"/>
          </a:p>
        </p:txBody>
      </p:sp>
      <p:sp>
        <p:nvSpPr>
          <p:cNvPr id="27658" name="Text Box 4"/>
          <p:cNvSpPr txBox="1">
            <a:spLocks noChangeArrowheads="1"/>
          </p:cNvSpPr>
          <p:nvPr/>
        </p:nvSpPr>
        <p:spPr bwMode="auto">
          <a:xfrm>
            <a:off x="3503613" y="4197350"/>
            <a:ext cx="1204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~500-600 </a:t>
            </a:r>
            <a:r>
              <a:rPr lang="el-GR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μ</a:t>
            </a:r>
            <a:r>
              <a:rPr lang="en-US" alt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</a:t>
            </a:r>
            <a:endParaRPr lang="el-GR" altLang="en-US" sz="1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659" name="Right Arrow 10"/>
          <p:cNvSpPr>
            <a:spLocks noChangeArrowheads="1"/>
          </p:cNvSpPr>
          <p:nvPr/>
        </p:nvSpPr>
        <p:spPr bwMode="auto">
          <a:xfrm rot="5400000">
            <a:off x="-101600" y="3848100"/>
            <a:ext cx="3535363" cy="322263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D30F3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0" name="Right Arrow 11"/>
          <p:cNvSpPr>
            <a:spLocks noChangeArrowheads="1"/>
          </p:cNvSpPr>
          <p:nvPr/>
        </p:nvSpPr>
        <p:spPr bwMode="auto">
          <a:xfrm rot="5400000">
            <a:off x="1144587" y="3530601"/>
            <a:ext cx="2830513" cy="322262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3399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1" name="TextBox 1"/>
          <p:cNvSpPr txBox="1">
            <a:spLocks noChangeArrowheads="1"/>
          </p:cNvSpPr>
          <p:nvPr/>
        </p:nvSpPr>
        <p:spPr bwMode="auto">
          <a:xfrm>
            <a:off x="2284413" y="1484313"/>
            <a:ext cx="51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+2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1409700" y="1511300"/>
            <a:ext cx="51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+1</a:t>
            </a: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-1104900" y="4252913"/>
            <a:ext cx="3970338" cy="32226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64" name="TextBox 13"/>
          <p:cNvSpPr txBox="1">
            <a:spLocks noChangeArrowheads="1"/>
          </p:cNvSpPr>
          <p:nvPr/>
        </p:nvSpPr>
        <p:spPr bwMode="auto">
          <a:xfrm>
            <a:off x="717550" y="1511300"/>
            <a:ext cx="35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730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27743" y="1139372"/>
            <a:ext cx="7275286" cy="48133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/>
              <a:t>Depth of penetration: </a:t>
            </a:r>
            <a:r>
              <a:rPr lang="en-US" sz="2400" dirty="0" smtClean="0"/>
              <a:t>100 - 500 microns</a:t>
            </a:r>
            <a:br>
              <a:rPr lang="en-US" sz="2400" dirty="0" smtClean="0"/>
            </a:br>
            <a:r>
              <a:rPr lang="en-US" sz="2400" dirty="0" smtClean="0"/>
              <a:t>Skin </a:t>
            </a:r>
            <a:r>
              <a:rPr lang="en-US" sz="2400" dirty="0"/>
              <a:t>types </a:t>
            </a:r>
            <a:r>
              <a:rPr lang="en-US" sz="2400" dirty="0" smtClean="0"/>
              <a:t>I-VI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100000"/>
              </a:lnSpc>
              <a:defRPr/>
            </a:pPr>
            <a:endParaRPr lang="en-US" sz="1800" dirty="0"/>
          </a:p>
          <a:p>
            <a:pPr>
              <a:lnSpc>
                <a:spcPct val="100000"/>
              </a:lnSpc>
              <a:defRPr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41325" y="-216037"/>
            <a:ext cx="8208797" cy="32760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</a:rPr>
              <a:t/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>Protocol </a:t>
            </a:r>
            <a:r>
              <a:rPr lang="en-US" altLang="en-US" sz="3200" dirty="0" smtClean="0">
                <a:solidFill>
                  <a:srgbClr val="002060"/>
                </a:solidFill>
              </a:rPr>
              <a:t>– </a:t>
            </a:r>
            <a:r>
              <a:rPr lang="en-US" altLang="en-US" sz="3200" dirty="0" smtClean="0"/>
              <a:t>Deep tips</a:t>
            </a:r>
            <a:endParaRPr lang="en-US" altLang="en-US" sz="3200" kern="0" dirty="0">
              <a:ea typeface="Geneva"/>
              <a:cs typeface="Genev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42539"/>
              </p:ext>
            </p:extLst>
          </p:nvPr>
        </p:nvGraphicFramePr>
        <p:xfrm>
          <a:off x="121861" y="2291583"/>
          <a:ext cx="8889894" cy="40839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8313"/>
                <a:gridCol w="858396"/>
                <a:gridCol w="1714500"/>
                <a:gridCol w="1475387"/>
                <a:gridCol w="1481649"/>
                <a:gridCol w="1481649"/>
              </a:tblGrid>
              <a:tr h="742045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Accumulative Energy (J)*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Overlapping </a:t>
                      </a:r>
                    </a:p>
                    <a:p>
                      <a:pPr algn="ctr" rtl="1"/>
                      <a:r>
                        <a:rPr lang="en-US" dirty="0" smtClean="0"/>
                        <a:t>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Energy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Gauged</a:t>
                      </a:r>
                      <a:r>
                        <a:rPr lang="en-US" baseline="0" dirty="0" smtClean="0"/>
                        <a:t> Tip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Indications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400-600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50-80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800-1200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(+1), (+2)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Photoaging</a:t>
                      </a:r>
                      <a:r>
                        <a:rPr lang="en-US" dirty="0" smtClean="0"/>
                        <a:t> /Pigmentation 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600-800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50-80</a:t>
                      </a:r>
                      <a:endParaRPr lang="he-IL" dirty="0" smtClean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800-1200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 , (+1)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Skin Laxity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600-800</a:t>
                      </a:r>
                      <a:endParaRPr lang="he-IL" dirty="0" smtClean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50-80</a:t>
                      </a:r>
                      <a:endParaRPr lang="he-IL" dirty="0" smtClean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800-1200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Fine Lines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yossi-1\Desktop\Pixel QSW Tips\All Ti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6"/>
          <a:stretch/>
        </p:blipFill>
        <p:spPr bwMode="auto">
          <a:xfrm>
            <a:off x="7847034" y="561109"/>
            <a:ext cx="1313724" cy="16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974340" y="1924131"/>
            <a:ext cx="74830" cy="11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36315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942654" y="1891473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63156"/>
                </a:solidFill>
                <a:latin typeface="Calibri" pitchFamily="34" charset="0"/>
              </a:rPr>
              <a:t>+2</a:t>
            </a:r>
            <a:endParaRPr lang="en-US" altLang="en-US" sz="2000" b="1" dirty="0">
              <a:solidFill>
                <a:srgbClr val="363156"/>
              </a:solidFill>
              <a:latin typeface="Calibri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8285316" y="1907802"/>
            <a:ext cx="500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63156"/>
                </a:solidFill>
                <a:latin typeface="Calibri" pitchFamily="34" charset="0"/>
              </a:rPr>
              <a:t> +1</a:t>
            </a:r>
            <a:endParaRPr lang="en-US" altLang="en-US" sz="2000" b="1" dirty="0">
              <a:solidFill>
                <a:srgbClr val="363156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3" y="6488668"/>
            <a:ext cx="2612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* Per 20 cm² area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6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87457" y="-3761"/>
            <a:ext cx="8208797" cy="32760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000066"/>
                </a:solidFill>
              </a:rPr>
              <a:t>Treatment Approach</a:t>
            </a:r>
            <a:endParaRPr lang="en-US" altLang="en-US" sz="3200" dirty="0">
              <a:solidFill>
                <a:srgbClr val="000066"/>
              </a:solidFill>
            </a:endParaRPr>
          </a:p>
        </p:txBody>
      </p:sp>
      <p:pic>
        <p:nvPicPr>
          <p:cNvPr id="11" name="Picture 2" descr="http://i.ytimg.com/vi/PFdGRQ38gc8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3313"/>
            <a:ext cx="5856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 descr="K:\DCIM\112MSDCF\DSC02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9125"/>
            <a:ext cx="39243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4635500" y="619125"/>
            <a:ext cx="7938" cy="5230813"/>
          </a:xfrm>
          <a:prstGeom prst="line">
            <a:avLst/>
          </a:prstGeom>
          <a:noFill/>
          <a:ln w="222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 flipH="1">
            <a:off x="3132138" y="1341438"/>
            <a:ext cx="2916237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 flipH="1">
            <a:off x="3132138" y="3933825"/>
            <a:ext cx="2952750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4"/>
          <p:cNvCxnSpPr>
            <a:cxnSpLocks noChangeShapeType="1"/>
          </p:cNvCxnSpPr>
          <p:nvPr/>
        </p:nvCxnSpPr>
        <p:spPr bwMode="auto">
          <a:xfrm>
            <a:off x="3132138" y="1341438"/>
            <a:ext cx="0" cy="25923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7"/>
          <p:cNvCxnSpPr>
            <a:cxnSpLocks noChangeShapeType="1"/>
          </p:cNvCxnSpPr>
          <p:nvPr/>
        </p:nvCxnSpPr>
        <p:spPr bwMode="auto">
          <a:xfrm>
            <a:off x="6048375" y="1341438"/>
            <a:ext cx="0" cy="25923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61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4016" y="-216040"/>
            <a:ext cx="8208797" cy="32760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>
                <a:solidFill>
                  <a:srgbClr val="002060"/>
                </a:solidFill>
              </a:rPr>
              <a:t>Protocol </a:t>
            </a:r>
            <a:r>
              <a:rPr lang="en-US" altLang="en-US" sz="3200" dirty="0" smtClean="0">
                <a:solidFill>
                  <a:srgbClr val="002060"/>
                </a:solidFill>
              </a:rPr>
              <a:t>–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Melasma</a:t>
            </a:r>
            <a:r>
              <a:rPr lang="en-US" altLang="en-US" sz="3200" dirty="0" smtClean="0">
                <a:solidFill>
                  <a:srgbClr val="002060"/>
                </a:solidFill>
              </a:rPr>
              <a:t> Treatment</a:t>
            </a:r>
            <a:r>
              <a:rPr lang="en-US" altLang="en-US" sz="3200" dirty="0">
                <a:solidFill>
                  <a:srgbClr val="002060"/>
                </a:solidFill>
              </a:rPr>
              <a:t/>
            </a:r>
            <a:br>
              <a:rPr lang="en-US" altLang="en-US" sz="3200" dirty="0">
                <a:solidFill>
                  <a:srgbClr val="002060"/>
                </a:solidFill>
              </a:rPr>
            </a:br>
            <a:endParaRPr lang="en-US" altLang="en-US" sz="3200" kern="0" dirty="0">
              <a:solidFill>
                <a:srgbClr val="002060"/>
              </a:solidFill>
              <a:ea typeface="Geneva"/>
              <a:cs typeface="Geneva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18902"/>
              </p:ext>
            </p:extLst>
          </p:nvPr>
        </p:nvGraphicFramePr>
        <p:xfrm>
          <a:off x="121861" y="1066940"/>
          <a:ext cx="8889894" cy="40839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8313"/>
                <a:gridCol w="858396"/>
                <a:gridCol w="1714500"/>
                <a:gridCol w="1475387"/>
                <a:gridCol w="1481649"/>
                <a:gridCol w="1481649"/>
              </a:tblGrid>
              <a:tr h="742045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Accumulative Energy ( J)*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Overlapping </a:t>
                      </a:r>
                    </a:p>
                    <a:p>
                      <a:pPr algn="ctr" rtl="1"/>
                      <a:r>
                        <a:rPr lang="en-US" dirty="0" smtClean="0"/>
                        <a:t>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Energy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Gauged</a:t>
                      </a:r>
                      <a:r>
                        <a:rPr lang="en-US" baseline="0" dirty="0" smtClean="0"/>
                        <a:t> Tip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Melasma</a:t>
                      </a:r>
                      <a:r>
                        <a:rPr lang="en-US" baseline="0" dirty="0" smtClean="0"/>
                        <a:t> Type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400-600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50-80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400-600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 (+2)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Epidermal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400-600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50-80</a:t>
                      </a:r>
                      <a:endParaRPr lang="he-IL" dirty="0" smtClean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600-800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(+1)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EDJ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400-600</a:t>
                      </a:r>
                      <a:endParaRPr lang="he-IL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50-80</a:t>
                      </a:r>
                      <a:endParaRPr lang="he-IL" dirty="0" smtClean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800-1200</a:t>
                      </a:r>
                      <a:endParaRPr lang="he-IL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Dermal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43" y="5231368"/>
            <a:ext cx="2612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* Per 20 cm² area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77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K:\DCIM\112MSDCF\DSC02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9125"/>
            <a:ext cx="39243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635375" y="1497013"/>
            <a:ext cx="914400" cy="1304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2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57713" y="1497013"/>
            <a:ext cx="914400" cy="131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57713" y="2801938"/>
            <a:ext cx="914400" cy="131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0" name="Straight Connector 7"/>
          <p:cNvCxnSpPr>
            <a:cxnSpLocks noChangeShapeType="1"/>
          </p:cNvCxnSpPr>
          <p:nvPr/>
        </p:nvCxnSpPr>
        <p:spPr bwMode="auto">
          <a:xfrm>
            <a:off x="4549775" y="619125"/>
            <a:ext cx="7938" cy="865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Straight Connector 8"/>
          <p:cNvCxnSpPr>
            <a:cxnSpLocks noChangeShapeType="1"/>
          </p:cNvCxnSpPr>
          <p:nvPr/>
        </p:nvCxnSpPr>
        <p:spPr bwMode="auto">
          <a:xfrm>
            <a:off x="4557713" y="4117975"/>
            <a:ext cx="9525" cy="17319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2720975" y="1497013"/>
            <a:ext cx="914400" cy="1304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5459413" y="2801938"/>
            <a:ext cx="914400" cy="1304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5459413" y="1509713"/>
            <a:ext cx="914400" cy="1304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2700338" y="2781300"/>
            <a:ext cx="957262" cy="1338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3657600" y="2808288"/>
            <a:ext cx="914400" cy="1304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104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K:\DCIM\112MSDCF\DSC02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19125"/>
            <a:ext cx="39243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635375" y="1497013"/>
            <a:ext cx="914400" cy="1304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5x4 cm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635375" y="2801938"/>
            <a:ext cx="914400" cy="131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557713" y="1497013"/>
            <a:ext cx="914400" cy="131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557713" y="2801938"/>
            <a:ext cx="914400" cy="131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2775" name="Straight Connector 7"/>
          <p:cNvCxnSpPr>
            <a:cxnSpLocks noChangeShapeType="1"/>
          </p:cNvCxnSpPr>
          <p:nvPr/>
        </p:nvCxnSpPr>
        <p:spPr bwMode="auto">
          <a:xfrm>
            <a:off x="4549775" y="619125"/>
            <a:ext cx="7938" cy="865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8"/>
          <p:cNvCxnSpPr>
            <a:cxnSpLocks noChangeShapeType="1"/>
          </p:cNvCxnSpPr>
          <p:nvPr/>
        </p:nvCxnSpPr>
        <p:spPr bwMode="auto">
          <a:xfrm>
            <a:off x="4557713" y="4117975"/>
            <a:ext cx="9525" cy="17319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963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yossi-1\Desktop\My Documents\Yosefa\DSC02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455738"/>
            <a:ext cx="445293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 rot="4094905">
            <a:off x="3800475" y="1682750"/>
            <a:ext cx="923925" cy="12922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800-1000J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 rot="4094905">
            <a:off x="4160838" y="2546350"/>
            <a:ext cx="923925" cy="12922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800-1000J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116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76009" y="-20089"/>
            <a:ext cx="8208797" cy="327607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New </a:t>
            </a:r>
            <a:r>
              <a:rPr lang="en-US" sz="3200" dirty="0" err="1" smtClean="0">
                <a:solidFill>
                  <a:srgbClr val="002060"/>
                </a:solidFill>
              </a:rPr>
              <a:t>ClearLift</a:t>
            </a:r>
            <a:r>
              <a:rPr lang="en-US" sz="3200" dirty="0" smtClean="0">
                <a:solidFill>
                  <a:srgbClr val="002060"/>
                </a:solidFill>
              </a:rPr>
              <a:t> Tips </a:t>
            </a:r>
            <a:endParaRPr lang="he-IL" sz="32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86" y="455615"/>
            <a:ext cx="9144000" cy="6402385"/>
            <a:chOff x="1413706" y="1341438"/>
            <a:chExt cx="5799138" cy="3865562"/>
          </a:xfrm>
        </p:grpSpPr>
        <p:pic>
          <p:nvPicPr>
            <p:cNvPr id="6" name="Picture 2" descr="C:\Users\yossi-1\Desktop\Pixel QSW Tips\All Tip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706" y="1341438"/>
              <a:ext cx="5799138" cy="386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4321175" y="4452938"/>
              <a:ext cx="199463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363156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5148263" y="4452938"/>
              <a:ext cx="249277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363156"/>
                  </a:solidFill>
                  <a:latin typeface="Calibri" pitchFamily="34" charset="0"/>
                </a:rPr>
                <a:t>-1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6084888" y="4452938"/>
              <a:ext cx="249277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363156"/>
                  </a:solidFill>
                  <a:latin typeface="Calibri" pitchFamily="34" charset="0"/>
                </a:rPr>
                <a:t>-2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265529" y="4452937"/>
              <a:ext cx="280793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363156"/>
                  </a:solidFill>
                  <a:latin typeface="Calibri" pitchFamily="34" charset="0"/>
                </a:rPr>
                <a:t>+1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2359506" y="4443079"/>
              <a:ext cx="280793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363156"/>
                  </a:solidFill>
                  <a:latin typeface="Calibri" pitchFamily="34" charset="0"/>
                </a:rPr>
                <a:t>+2</a:t>
              </a: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5600801" y="2125663"/>
              <a:ext cx="464802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63156"/>
                  </a:solidFill>
                  <a:latin typeface="Calibri" pitchFamily="34" charset="0"/>
                </a:rPr>
                <a:t>Deep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2476216" y="2125663"/>
              <a:ext cx="811472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63156"/>
                  </a:solidFill>
                  <a:latin typeface="Calibri" pitchFamily="34" charset="0"/>
                </a:rPr>
                <a:t>Superficial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4110944" y="2125663"/>
              <a:ext cx="676260" cy="2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63156"/>
                  </a:solidFill>
                  <a:latin typeface="Calibri" pitchFamily="34" charset="0"/>
                </a:rPr>
                <a:t>Medium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7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27743" y="1139372"/>
            <a:ext cx="7275286" cy="4813300"/>
          </a:xfrm>
        </p:spPr>
        <p:txBody>
          <a:bodyPr/>
          <a:lstStyle/>
          <a:p>
            <a:pPr marL="307975" indent="-307975"/>
            <a:r>
              <a:rPr lang="en-US" altLang="en-US" sz="2400" dirty="0">
                <a:solidFill>
                  <a:schemeClr val="tx1"/>
                </a:solidFill>
                <a:ea typeface="Geneva"/>
                <a:cs typeface="Arial" pitchFamily="34" charset="0"/>
              </a:rPr>
              <a:t>Fine-lines &amp; wrinkles</a:t>
            </a:r>
          </a:p>
          <a:p>
            <a:pPr marL="307975" indent="-307975"/>
            <a:r>
              <a:rPr lang="en-US" altLang="en-US" sz="2400" dirty="0">
                <a:solidFill>
                  <a:schemeClr val="tx1"/>
                </a:solidFill>
                <a:ea typeface="Geneva"/>
                <a:cs typeface="Arial" pitchFamily="34" charset="0"/>
              </a:rPr>
              <a:t>Skin laxity/remodeling</a:t>
            </a:r>
          </a:p>
          <a:p>
            <a:pPr marL="307975" indent="-307975"/>
            <a:r>
              <a:rPr lang="en-US" altLang="en-US" sz="2400" b="1" dirty="0" err="1">
                <a:solidFill>
                  <a:schemeClr val="tx1"/>
                </a:solidFill>
                <a:ea typeface="Geneva"/>
                <a:cs typeface="Arial" pitchFamily="34" charset="0"/>
              </a:rPr>
              <a:t>Melasma</a:t>
            </a:r>
            <a:r>
              <a:rPr lang="en-US" altLang="en-US" sz="2400" b="1" dirty="0">
                <a:solidFill>
                  <a:schemeClr val="tx1"/>
                </a:solidFill>
                <a:ea typeface="Geneva"/>
                <a:cs typeface="Arial" pitchFamily="34" charset="0"/>
              </a:rPr>
              <a:t> </a:t>
            </a:r>
          </a:p>
          <a:p>
            <a:pPr marL="307975" indent="-307975"/>
            <a:r>
              <a:rPr lang="en-US" altLang="en-US" sz="2400" dirty="0" err="1" smtClean="0">
                <a:solidFill>
                  <a:schemeClr val="tx1"/>
                </a:solidFill>
                <a:ea typeface="Geneva"/>
                <a:cs typeface="Arial" pitchFamily="34" charset="0"/>
              </a:rPr>
              <a:t>Photodamaged</a:t>
            </a:r>
            <a:r>
              <a:rPr lang="en-US" altLang="en-US" sz="2400" dirty="0" smtClean="0">
                <a:solidFill>
                  <a:schemeClr val="tx1"/>
                </a:solidFill>
                <a:ea typeface="Geneva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ea typeface="Geneva"/>
                <a:cs typeface="Arial" pitchFamily="34" charset="0"/>
              </a:rPr>
              <a:t>and </a:t>
            </a:r>
            <a:r>
              <a:rPr lang="en-US" altLang="en-US" sz="2400" dirty="0" err="1">
                <a:solidFill>
                  <a:schemeClr val="tx1"/>
                </a:solidFill>
                <a:ea typeface="Geneva"/>
                <a:cs typeface="Arial" pitchFamily="34" charset="0"/>
              </a:rPr>
              <a:t>photoaged</a:t>
            </a:r>
            <a:r>
              <a:rPr lang="en-US" altLang="en-US" sz="2400" dirty="0">
                <a:solidFill>
                  <a:schemeClr val="tx1"/>
                </a:solidFill>
                <a:ea typeface="Geneva"/>
                <a:cs typeface="Arial" pitchFamily="34" charset="0"/>
              </a:rPr>
              <a:t> skin </a:t>
            </a:r>
          </a:p>
          <a:p>
            <a:pPr marL="307975" indent="-307975"/>
            <a:endParaRPr lang="en-US" altLang="en-US" sz="2400" dirty="0">
              <a:solidFill>
                <a:schemeClr val="tx1"/>
              </a:solidFill>
              <a:ea typeface="Genev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41325" y="12569"/>
            <a:ext cx="8208797" cy="327607"/>
          </a:xfrm>
        </p:spPr>
        <p:txBody>
          <a:bodyPr/>
          <a:lstStyle/>
          <a:p>
            <a:r>
              <a:rPr lang="en-US" altLang="en-US" sz="3200" dirty="0">
                <a:solidFill>
                  <a:srgbClr val="000066"/>
                </a:solidFill>
                <a:ea typeface="Geneva"/>
                <a:cs typeface="Geneva"/>
              </a:rPr>
              <a:t>Primary Indications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2319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36694" y="1121619"/>
            <a:ext cx="7275286" cy="4813300"/>
          </a:xfrm>
        </p:spPr>
        <p:txBody>
          <a:bodyPr/>
          <a:lstStyle/>
          <a:p>
            <a:r>
              <a:rPr lang="en-US" altLang="en-US" sz="2400" dirty="0">
                <a:ea typeface="Geneva"/>
                <a:cs typeface="Geneva"/>
              </a:rPr>
              <a:t>Photo</a:t>
            </a:r>
            <a:r>
              <a:rPr lang="en-US" altLang="en-US" sz="2400" dirty="0"/>
              <a:t>-mechanical (acoustic/vibration)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41325" y="12569"/>
            <a:ext cx="8208797" cy="327607"/>
          </a:xfrm>
        </p:spPr>
        <p:txBody>
          <a:bodyPr/>
          <a:lstStyle/>
          <a:p>
            <a:r>
              <a:rPr lang="en-US" altLang="en-US" sz="3200" dirty="0">
                <a:solidFill>
                  <a:srgbClr val="002060"/>
                </a:solidFill>
                <a:ea typeface="Geneva"/>
                <a:cs typeface="Calibri" panose="020F0502020204030204" pitchFamily="34" charset="0"/>
              </a:rPr>
              <a:t>Mechanism of Action</a:t>
            </a:r>
            <a:endParaRPr lang="he-IL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4588" y="1121619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514A77"/>
                </a:solidFill>
                <a:latin typeface="Calibri" panose="020F0502020204030204" pitchFamily="34" charset="0"/>
                <a:ea typeface="Geneva"/>
                <a:cs typeface="Calibri" panose="020F0502020204030204" pitchFamily="34" charset="0"/>
              </a:rPr>
              <a:t> </a:t>
            </a:r>
            <a:endParaRPr lang="he-IL" sz="3200" dirty="0">
              <a:solidFill>
                <a:srgbClr val="514A7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1258888" y="-26988"/>
            <a:ext cx="7921625" cy="8666163"/>
            <a:chOff x="395537" y="-46171"/>
            <a:chExt cx="9164352" cy="10027899"/>
          </a:xfrm>
        </p:grpSpPr>
        <p:grpSp>
          <p:nvGrpSpPr>
            <p:cNvPr id="23561" name="Group 2"/>
            <p:cNvGrpSpPr>
              <a:grpSpLocks/>
            </p:cNvGrpSpPr>
            <p:nvPr/>
          </p:nvGrpSpPr>
          <p:grpSpPr bwMode="auto">
            <a:xfrm>
              <a:off x="395537" y="-46171"/>
              <a:ext cx="9164352" cy="10027899"/>
              <a:chOff x="395537" y="-46171"/>
              <a:chExt cx="9164352" cy="10027899"/>
            </a:xfrm>
          </p:grpSpPr>
          <p:pic>
            <p:nvPicPr>
              <p:cNvPr id="23563" name="Picture 8" descr="0238x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880"/>
              <a:stretch>
                <a:fillRect/>
              </a:stretch>
            </p:blipFill>
            <p:spPr bwMode="auto">
              <a:xfrm>
                <a:off x="395537" y="-46171"/>
                <a:ext cx="9164352" cy="10027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3564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4674996" y="4432918"/>
                <a:ext cx="2686509" cy="52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Calibri" pitchFamily="34" charset="0"/>
                  </a:rPr>
                  <a:t>Dermis = 4~6mm</a:t>
                </a:r>
              </a:p>
            </p:txBody>
          </p:sp>
          <p:sp>
            <p:nvSpPr>
              <p:cNvPr id="23565" name="AutoShape 8"/>
              <p:cNvSpPr>
                <a:spLocks/>
              </p:cNvSpPr>
              <p:nvPr/>
            </p:nvSpPr>
            <p:spPr bwMode="auto">
              <a:xfrm>
                <a:off x="4906117" y="645929"/>
                <a:ext cx="459808" cy="7175562"/>
              </a:xfrm>
              <a:prstGeom prst="leftBrace">
                <a:avLst>
                  <a:gd name="adj1" fmla="val 27815"/>
                  <a:gd name="adj2" fmla="val 49755"/>
                </a:avLst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en-US" sz="2400" b="1"/>
              </a:p>
            </p:txBody>
          </p:sp>
          <p:sp>
            <p:nvSpPr>
              <p:cNvPr id="23566" name="AutoShape 7"/>
              <p:cNvSpPr>
                <a:spLocks/>
              </p:cNvSpPr>
              <p:nvPr/>
            </p:nvSpPr>
            <p:spPr bwMode="auto">
              <a:xfrm>
                <a:off x="8369798" y="650702"/>
                <a:ext cx="71597" cy="170240"/>
              </a:xfrm>
              <a:prstGeom prst="leftBrace">
                <a:avLst>
                  <a:gd name="adj1" fmla="val 19815"/>
                  <a:gd name="adj2" fmla="val 50000"/>
                </a:avLst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he-IL" altLang="en-US" sz="2400" b="1"/>
              </a:p>
            </p:txBody>
          </p:sp>
          <p:sp>
            <p:nvSpPr>
              <p:cNvPr id="23567" name="TextBox 13"/>
              <p:cNvSpPr txBox="1">
                <a:spLocks noChangeArrowheads="1"/>
              </p:cNvSpPr>
              <p:nvPr/>
            </p:nvSpPr>
            <p:spPr bwMode="auto">
              <a:xfrm>
                <a:off x="6732240" y="252944"/>
                <a:ext cx="1896076" cy="30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Calibri" pitchFamily="34" charset="0"/>
                  </a:rPr>
                  <a:t>Epidermis = ~0.150mm</a:t>
                </a:r>
              </a:p>
            </p:txBody>
          </p:sp>
          <p:sp>
            <p:nvSpPr>
              <p:cNvPr id="23568" name="TextBox 15"/>
              <p:cNvSpPr txBox="1">
                <a:spLocks noChangeArrowheads="1"/>
              </p:cNvSpPr>
              <p:nvPr/>
            </p:nvSpPr>
            <p:spPr bwMode="auto">
              <a:xfrm>
                <a:off x="3355455" y="2136727"/>
                <a:ext cx="1550662" cy="30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Calibri" pitchFamily="34" charset="0"/>
                  </a:rPr>
                  <a:t>Mid-upper  dermis</a:t>
                </a:r>
              </a:p>
            </p:txBody>
          </p:sp>
          <p:sp>
            <p:nvSpPr>
              <p:cNvPr id="23569" name="TextBox 16"/>
              <p:cNvSpPr txBox="1">
                <a:spLocks noChangeArrowheads="1"/>
              </p:cNvSpPr>
              <p:nvPr/>
            </p:nvSpPr>
            <p:spPr bwMode="auto">
              <a:xfrm>
                <a:off x="3679430" y="4028677"/>
                <a:ext cx="1033347" cy="30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ヒラギノ角ゴ Pro W3" pitchFamily="-8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Calibri" pitchFamily="34" charset="0"/>
                  </a:rPr>
                  <a:t>Mid-dermis</a:t>
                </a:r>
              </a:p>
            </p:txBody>
          </p:sp>
        </p:grpSp>
        <p:sp>
          <p:nvSpPr>
            <p:cNvPr id="23562" name="TextBox 14"/>
            <p:cNvSpPr txBox="1">
              <a:spLocks noChangeArrowheads="1"/>
            </p:cNvSpPr>
            <p:nvPr/>
          </p:nvSpPr>
          <p:spPr bwMode="auto">
            <a:xfrm>
              <a:off x="3606242" y="645929"/>
              <a:ext cx="1356525" cy="30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Calibri" pitchFamily="34" charset="0"/>
                </a:rPr>
                <a:t>Papillary dermis</a:t>
              </a:r>
            </a:p>
          </p:txBody>
        </p:sp>
      </p:grp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19157" b="2347"/>
          <a:stretch>
            <a:fillRect/>
          </a:stretch>
        </p:blipFill>
        <p:spPr bwMode="auto">
          <a:xfrm>
            <a:off x="-107950" y="-892175"/>
            <a:ext cx="3557588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2079625" y="4122738"/>
            <a:ext cx="749300" cy="33972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57" name="Right Arrow 5"/>
          <p:cNvSpPr>
            <a:spLocks noChangeArrowheads="1"/>
          </p:cNvSpPr>
          <p:nvPr/>
        </p:nvSpPr>
        <p:spPr bwMode="auto">
          <a:xfrm>
            <a:off x="2079625" y="3184525"/>
            <a:ext cx="749300" cy="342900"/>
          </a:xfrm>
          <a:prstGeom prst="rightArrow">
            <a:avLst>
              <a:gd name="adj1" fmla="val 50000"/>
              <a:gd name="adj2" fmla="val 49733"/>
            </a:avLst>
          </a:prstGeom>
          <a:solidFill>
            <a:srgbClr val="E006D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Right Arrow 6"/>
          <p:cNvSpPr/>
          <p:nvPr/>
        </p:nvSpPr>
        <p:spPr bwMode="auto">
          <a:xfrm>
            <a:off x="2068513" y="2073275"/>
            <a:ext cx="749300" cy="34131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59" name="Right Arrow 7"/>
          <p:cNvSpPr>
            <a:spLocks noChangeArrowheads="1"/>
          </p:cNvSpPr>
          <p:nvPr/>
        </p:nvSpPr>
        <p:spPr bwMode="auto">
          <a:xfrm>
            <a:off x="2235200" y="1144588"/>
            <a:ext cx="550863" cy="339725"/>
          </a:xfrm>
          <a:prstGeom prst="rightArrow">
            <a:avLst>
              <a:gd name="adj1" fmla="val 50000"/>
              <a:gd name="adj2" fmla="val 50214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Right Arrow 8"/>
          <p:cNvSpPr>
            <a:spLocks noChangeArrowheads="1"/>
          </p:cNvSpPr>
          <p:nvPr/>
        </p:nvSpPr>
        <p:spPr bwMode="auto">
          <a:xfrm>
            <a:off x="2276475" y="260350"/>
            <a:ext cx="552450" cy="342900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33993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9238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65163" y="869938"/>
            <a:ext cx="7275286" cy="4813300"/>
          </a:xfrm>
        </p:spPr>
        <p:txBody>
          <a:bodyPr/>
          <a:lstStyle/>
          <a:p>
            <a:pPr marL="342900" indent="-342900">
              <a:buClr>
                <a:srgbClr val="514A77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363156"/>
                </a:solidFill>
              </a:rPr>
              <a:t>Wrinkles </a:t>
            </a:r>
          </a:p>
          <a:p>
            <a:pPr marL="342900" indent="-342900">
              <a:buClr>
                <a:srgbClr val="514A77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363156"/>
                </a:solidFill>
              </a:rPr>
              <a:t>Skin tightening </a:t>
            </a:r>
          </a:p>
          <a:p>
            <a:pPr marL="342900" indent="-342900">
              <a:buClr>
                <a:srgbClr val="514A77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err="1">
                <a:solidFill>
                  <a:srgbClr val="363156"/>
                </a:solidFill>
              </a:rPr>
              <a:t>Photodamage</a:t>
            </a:r>
            <a:r>
              <a:rPr lang="en-US" sz="2400" kern="0" dirty="0">
                <a:solidFill>
                  <a:srgbClr val="363156"/>
                </a:solidFill>
              </a:rPr>
              <a:t>/ </a:t>
            </a:r>
            <a:r>
              <a:rPr lang="en-US" sz="2400" kern="0" dirty="0" err="1">
                <a:solidFill>
                  <a:srgbClr val="363156"/>
                </a:solidFill>
              </a:rPr>
              <a:t>Photoaging</a:t>
            </a:r>
            <a:r>
              <a:rPr lang="en-US" sz="2400" kern="0" dirty="0">
                <a:solidFill>
                  <a:srgbClr val="363156"/>
                </a:solidFill>
              </a:rPr>
              <a:t> collagen remodeling </a:t>
            </a:r>
            <a:endParaRPr lang="en-US" sz="2400" kern="0" dirty="0" smtClean="0">
              <a:solidFill>
                <a:srgbClr val="363156"/>
              </a:solidFill>
            </a:endParaRPr>
          </a:p>
          <a:p>
            <a:pPr marL="342900" indent="-342900">
              <a:buClr>
                <a:srgbClr val="514A77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smtClean="0">
                <a:solidFill>
                  <a:srgbClr val="363156"/>
                </a:solidFill>
              </a:rPr>
              <a:t>Collagen remodeling</a:t>
            </a:r>
            <a:endParaRPr lang="en-US" sz="2400" kern="0" dirty="0" smtClean="0">
              <a:solidFill>
                <a:srgbClr val="363156"/>
              </a:solidFill>
            </a:endParaRPr>
          </a:p>
          <a:p>
            <a:pPr marL="342900" indent="-342900">
              <a:buClr>
                <a:srgbClr val="514A77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srgbClr val="363156"/>
                </a:solidFill>
              </a:rPr>
              <a:t>Used in rough skin </a:t>
            </a:r>
            <a:endParaRPr lang="en-US" sz="2400" kern="0" dirty="0">
              <a:solidFill>
                <a:srgbClr val="36315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3351" y="28898"/>
            <a:ext cx="8208797" cy="327607"/>
          </a:xfrm>
        </p:spPr>
        <p:txBody>
          <a:bodyPr/>
          <a:lstStyle/>
          <a:p>
            <a:pPr>
              <a:defRPr/>
            </a:pPr>
            <a:r>
              <a:rPr lang="en-US" altLang="en-US" sz="3200" kern="0" dirty="0">
                <a:solidFill>
                  <a:srgbClr val="002060"/>
                </a:solidFill>
                <a:ea typeface="Geneva"/>
                <a:cs typeface="Geneva"/>
              </a:rPr>
              <a:t>Indications – Deep Tips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26784"/>
            <a:ext cx="24018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766446"/>
            <a:ext cx="239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52159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-7938" y="-26988"/>
            <a:ext cx="9151938" cy="6985001"/>
            <a:chOff x="-36512" y="-314839"/>
            <a:chExt cx="9217024" cy="7802292"/>
          </a:xfrm>
        </p:grpSpPr>
        <p:pic>
          <p:nvPicPr>
            <p:cNvPr id="24579" name="Picture 2" descr="3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3" t="14" r="4602" b="14005"/>
            <a:stretch>
              <a:fillRect/>
            </a:stretch>
          </p:blipFill>
          <p:spPr bwMode="auto">
            <a:xfrm>
              <a:off x="-36512" y="-314839"/>
              <a:ext cx="9217024" cy="780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Right Arrow 2"/>
            <p:cNvSpPr/>
            <p:nvPr/>
          </p:nvSpPr>
          <p:spPr bwMode="auto">
            <a:xfrm rot="5400000">
              <a:off x="170744" y="1567425"/>
              <a:ext cx="2807051" cy="340543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1" name="Right Arrow 3"/>
            <p:cNvSpPr>
              <a:spLocks noChangeArrowheads="1"/>
            </p:cNvSpPr>
            <p:nvPr/>
          </p:nvSpPr>
          <p:spPr bwMode="auto">
            <a:xfrm rot="5400000">
              <a:off x="1646238" y="1169988"/>
              <a:ext cx="2303462" cy="341312"/>
            </a:xfrm>
            <a:prstGeom prst="rightArrow">
              <a:avLst>
                <a:gd name="adj1" fmla="val 50000"/>
                <a:gd name="adj2" fmla="val 49866"/>
              </a:avLst>
            </a:prstGeom>
            <a:solidFill>
              <a:srgbClr val="E006D6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E006D6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 bwMode="auto">
            <a:xfrm rot="5400000">
              <a:off x="3385359" y="766804"/>
              <a:ext cx="1599470" cy="34054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3" name="AutoShape 8"/>
            <p:cNvSpPr>
              <a:spLocks/>
            </p:cNvSpPr>
            <p:nvPr/>
          </p:nvSpPr>
          <p:spPr bwMode="auto">
            <a:xfrm>
              <a:off x="4356100" y="404813"/>
              <a:ext cx="441325" cy="5805487"/>
            </a:xfrm>
            <a:prstGeom prst="leftBrace">
              <a:avLst>
                <a:gd name="adj1" fmla="val 27771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en-US" sz="2400" b="1"/>
            </a:p>
          </p:txBody>
        </p: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 rot="-5400000">
              <a:off x="4411133" y="3123377"/>
              <a:ext cx="10615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~2-4mm</a:t>
              </a:r>
              <a:endParaRPr lang="el-GR" altLang="en-US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585" name="TextBox 7"/>
            <p:cNvSpPr txBox="1">
              <a:spLocks noChangeArrowheads="1"/>
            </p:cNvSpPr>
            <p:nvPr/>
          </p:nvSpPr>
          <p:spPr bwMode="auto">
            <a:xfrm>
              <a:off x="5219700" y="3067050"/>
              <a:ext cx="3825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Calibri" pitchFamily="34" charset="0"/>
                </a:rPr>
                <a:t>Upper-mid dermis/deep tips</a:t>
              </a:r>
            </a:p>
          </p:txBody>
        </p:sp>
        <p:sp>
          <p:nvSpPr>
            <p:cNvPr id="24586" name="TextBox 8"/>
            <p:cNvSpPr txBox="1">
              <a:spLocks noChangeArrowheads="1"/>
            </p:cNvSpPr>
            <p:nvPr/>
          </p:nvSpPr>
          <p:spPr bwMode="auto">
            <a:xfrm>
              <a:off x="1403350" y="3240088"/>
              <a:ext cx="4347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63156"/>
                  </a:solidFill>
                  <a:latin typeface="Calibri" pitchFamily="34" charset="0"/>
                </a:rPr>
                <a:t>-2</a:t>
              </a:r>
            </a:p>
          </p:txBody>
        </p:sp>
        <p:sp>
          <p:nvSpPr>
            <p:cNvPr id="24587" name="TextBox 9"/>
            <p:cNvSpPr txBox="1">
              <a:spLocks noChangeArrowheads="1"/>
            </p:cNvSpPr>
            <p:nvPr/>
          </p:nvSpPr>
          <p:spPr bwMode="auto">
            <a:xfrm>
              <a:off x="2576513" y="2811463"/>
              <a:ext cx="4347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63156"/>
                  </a:solidFill>
                  <a:latin typeface="Calibri" pitchFamily="34" charset="0"/>
                </a:rPr>
                <a:t>-1</a:t>
              </a:r>
            </a:p>
          </p:txBody>
        </p:sp>
        <p:sp>
          <p:nvSpPr>
            <p:cNvPr id="24588" name="TextBox 10"/>
            <p:cNvSpPr txBox="1">
              <a:spLocks noChangeArrowheads="1"/>
            </p:cNvSpPr>
            <p:nvPr/>
          </p:nvSpPr>
          <p:spPr bwMode="auto">
            <a:xfrm>
              <a:off x="4014788" y="1860550"/>
              <a:ext cx="35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63156"/>
                  </a:solidFill>
                </a:rPr>
                <a:t>0</a:t>
              </a:r>
            </a:p>
          </p:txBody>
        </p:sp>
        <p:sp>
          <p:nvSpPr>
            <p:cNvPr id="24589" name="TextBox 1"/>
            <p:cNvSpPr txBox="1">
              <a:spLocks noChangeArrowheads="1"/>
            </p:cNvSpPr>
            <p:nvPr/>
          </p:nvSpPr>
          <p:spPr bwMode="auto">
            <a:xfrm>
              <a:off x="6227763" y="6237288"/>
              <a:ext cx="1699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363156"/>
                  </a:solidFill>
                  <a:latin typeface="Calibri" pitchFamily="34" charset="0"/>
                </a:rPr>
                <a:t>Hypodermis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2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27743" y="1139372"/>
            <a:ext cx="7275286" cy="48133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/>
              <a:t>Depth of penetration: 500-1000 </a:t>
            </a:r>
            <a:r>
              <a:rPr lang="en-US" sz="2400" dirty="0" smtClean="0"/>
              <a:t>microns</a:t>
            </a:r>
            <a:br>
              <a:rPr lang="en-US" sz="2400" dirty="0" smtClean="0"/>
            </a:br>
            <a:r>
              <a:rPr lang="en-US" sz="2400" dirty="0" smtClean="0"/>
              <a:t>Skin </a:t>
            </a:r>
            <a:r>
              <a:rPr lang="en-US" sz="2400" dirty="0"/>
              <a:t>types </a:t>
            </a:r>
            <a:r>
              <a:rPr lang="en-US" sz="2400" dirty="0" smtClean="0"/>
              <a:t>I-VI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100000"/>
              </a:lnSpc>
              <a:defRPr/>
            </a:pPr>
            <a:endParaRPr lang="en-US" sz="1800" dirty="0"/>
          </a:p>
          <a:p>
            <a:pPr>
              <a:lnSpc>
                <a:spcPct val="100000"/>
              </a:lnSpc>
              <a:defRPr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41325" y="-216037"/>
            <a:ext cx="8208797" cy="32760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</a:rPr>
              <a:t/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>Protocol </a:t>
            </a:r>
            <a:r>
              <a:rPr lang="en-US" altLang="en-US" sz="3200" dirty="0" smtClean="0">
                <a:solidFill>
                  <a:srgbClr val="002060"/>
                </a:solidFill>
              </a:rPr>
              <a:t>– </a:t>
            </a:r>
            <a:r>
              <a:rPr lang="en-US" altLang="en-US" sz="3200" dirty="0" smtClean="0"/>
              <a:t>Deep tips</a:t>
            </a:r>
            <a:endParaRPr lang="en-US" altLang="en-US" sz="3200" kern="0" dirty="0">
              <a:ea typeface="Geneva"/>
              <a:cs typeface="Geneva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238490" y="587828"/>
            <a:ext cx="1850035" cy="1889124"/>
            <a:chOff x="6334164" y="-934040"/>
            <a:chExt cx="3311209" cy="3014427"/>
          </a:xfrm>
        </p:grpSpPr>
        <p:pic>
          <p:nvPicPr>
            <p:cNvPr id="11" name="Picture 2" descr="C:\Users\yossi-1\Desktop\Pixel QSW Tips\All Tip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02" t="22019"/>
            <a:stretch/>
          </p:blipFill>
          <p:spPr bwMode="auto">
            <a:xfrm>
              <a:off x="6334164" y="-934040"/>
              <a:ext cx="3311209" cy="301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6764062" y="1326325"/>
              <a:ext cx="199463" cy="25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363156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7591151" y="1326325"/>
              <a:ext cx="249277" cy="25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363156"/>
                  </a:solidFill>
                  <a:latin typeface="Calibri" pitchFamily="34" charset="0"/>
                </a:rPr>
                <a:t>-1</a:t>
              </a: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8527775" y="1326325"/>
              <a:ext cx="249277" cy="25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363156"/>
                  </a:solidFill>
                  <a:latin typeface="Calibri" pitchFamily="34" charset="0"/>
                </a:rPr>
                <a:t>-2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18249"/>
              </p:ext>
            </p:extLst>
          </p:nvPr>
        </p:nvGraphicFramePr>
        <p:xfrm>
          <a:off x="165971" y="3291113"/>
          <a:ext cx="8889895" cy="18560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3976"/>
                <a:gridCol w="1301982"/>
                <a:gridCol w="1994579"/>
                <a:gridCol w="1561379"/>
                <a:gridCol w="1777979"/>
              </a:tblGrid>
              <a:tr h="7420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Accumulative Energy (J)* 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Overlapping </a:t>
                      </a:r>
                    </a:p>
                    <a:p>
                      <a:pPr algn="ctr" rtl="1"/>
                      <a:r>
                        <a:rPr lang="en-US" dirty="0" smtClean="0"/>
                        <a:t>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Energy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Gauged</a:t>
                      </a:r>
                      <a:r>
                        <a:rPr lang="en-US" baseline="0" dirty="0" smtClean="0"/>
                        <a:t> Tip</a:t>
                      </a:r>
                      <a:endParaRPr lang="he-IL" dirty="0"/>
                    </a:p>
                  </a:txBody>
                  <a:tcPr/>
                </a:tc>
              </a:tr>
              <a:tr h="11139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800-1000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50-80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1000-1200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0, (-1) , (-2)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643" y="5182382"/>
            <a:ext cx="2612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* Per 20 cm² area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62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27743" y="1139372"/>
            <a:ext cx="7275286" cy="481330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US" sz="2400" kern="0" dirty="0" smtClean="0">
                <a:solidFill>
                  <a:srgbClr val="363156"/>
                </a:solidFill>
              </a:rPr>
              <a:t> </a:t>
            </a:r>
            <a:r>
              <a:rPr lang="en-US" sz="2400" kern="0" dirty="0" err="1" smtClean="0">
                <a:solidFill>
                  <a:srgbClr val="363156"/>
                </a:solidFill>
              </a:rPr>
              <a:t>Melasma</a:t>
            </a:r>
            <a:endParaRPr lang="en-US" sz="2400" kern="0" dirty="0">
              <a:solidFill>
                <a:srgbClr val="363156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2400" kern="0" dirty="0" smtClean="0">
                <a:solidFill>
                  <a:srgbClr val="363156"/>
                </a:solidFill>
              </a:rPr>
              <a:t> </a:t>
            </a:r>
            <a:r>
              <a:rPr lang="en-US" sz="2400" kern="0" dirty="0" err="1" smtClean="0">
                <a:solidFill>
                  <a:srgbClr val="363156"/>
                </a:solidFill>
              </a:rPr>
              <a:t>Photoaging</a:t>
            </a:r>
            <a:r>
              <a:rPr lang="en-US" sz="2400" kern="0" dirty="0" smtClean="0">
                <a:solidFill>
                  <a:srgbClr val="363156"/>
                </a:solidFill>
              </a:rPr>
              <a:t> </a:t>
            </a:r>
            <a:r>
              <a:rPr lang="en-US" sz="2400" kern="0" dirty="0">
                <a:solidFill>
                  <a:srgbClr val="363156"/>
                </a:solidFill>
              </a:rPr>
              <a:t>/ pigmentation</a:t>
            </a:r>
          </a:p>
          <a:p>
            <a:pPr>
              <a:buFontTx/>
              <a:buChar char="-"/>
              <a:defRPr/>
            </a:pPr>
            <a:r>
              <a:rPr lang="en-US" sz="2400" kern="0" dirty="0" smtClean="0">
                <a:solidFill>
                  <a:srgbClr val="363156"/>
                </a:solidFill>
              </a:rPr>
              <a:t> Skin </a:t>
            </a:r>
            <a:r>
              <a:rPr lang="en-US" sz="2400" kern="0" dirty="0">
                <a:solidFill>
                  <a:srgbClr val="363156"/>
                </a:solidFill>
              </a:rPr>
              <a:t>Laxity </a:t>
            </a:r>
          </a:p>
          <a:p>
            <a:pPr>
              <a:defRPr/>
            </a:pPr>
            <a:r>
              <a:rPr lang="en-US" sz="2400" kern="0" dirty="0">
                <a:solidFill>
                  <a:srgbClr val="363156"/>
                </a:solidFill>
              </a:rPr>
              <a:t>- </a:t>
            </a:r>
            <a:r>
              <a:rPr lang="en-US" sz="2400" kern="0" dirty="0" smtClean="0">
                <a:solidFill>
                  <a:srgbClr val="363156"/>
                </a:solidFill>
              </a:rPr>
              <a:t>Fine </a:t>
            </a:r>
            <a:r>
              <a:rPr lang="en-US" sz="2400" kern="0" dirty="0">
                <a:solidFill>
                  <a:srgbClr val="363156"/>
                </a:solidFill>
              </a:rPr>
              <a:t>Lines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41325" y="12569"/>
            <a:ext cx="8208797" cy="327607"/>
          </a:xfrm>
        </p:spPr>
        <p:txBody>
          <a:bodyPr/>
          <a:lstStyle/>
          <a:p>
            <a:pPr>
              <a:defRPr/>
            </a:pPr>
            <a:r>
              <a:rPr lang="en-US" altLang="en-US" sz="3200" dirty="0">
                <a:solidFill>
                  <a:srgbClr val="000066"/>
                </a:solidFill>
              </a:rPr>
              <a:t>Indications – Superficial Tips</a:t>
            </a:r>
            <a:endParaRPr lang="en-US" altLang="en-US" sz="3200" kern="0" dirty="0">
              <a:ea typeface="Geneva"/>
              <a:cs typeface="Genev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79" y="3599543"/>
            <a:ext cx="2614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9" y="359954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2143</TotalTime>
  <Words>263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Joseph Lepselter</cp:lastModifiedBy>
  <cp:revision>203</cp:revision>
  <dcterms:created xsi:type="dcterms:W3CDTF">2014-01-27T13:23:23Z</dcterms:created>
  <dcterms:modified xsi:type="dcterms:W3CDTF">2015-02-10T17:45:58Z</dcterms:modified>
</cp:coreProperties>
</file>